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2">
  <p:sldMasterIdLst>
    <p:sldMasterId id="2147483648" r:id="rId1"/>
    <p:sldMasterId id="2147483660" r:id="rId3"/>
  </p:sldMasterIdLst>
  <p:notesMasterIdLst>
    <p:notesMasterId r:id="rId24"/>
  </p:notesMasterIdLst>
  <p:handoutMasterIdLst>
    <p:handoutMasterId r:id="rId25"/>
  </p:handoutMasterIdLst>
  <p:sldIdLst>
    <p:sldId id="256" r:id="rId4"/>
    <p:sldId id="257" r:id="rId5"/>
    <p:sldId id="371" r:id="rId6"/>
    <p:sldId id="403" r:id="rId7"/>
    <p:sldId id="372" r:id="rId8"/>
    <p:sldId id="373" r:id="rId9"/>
    <p:sldId id="374" r:id="rId10"/>
    <p:sldId id="404" r:id="rId11"/>
    <p:sldId id="375" r:id="rId12"/>
    <p:sldId id="405" r:id="rId13"/>
    <p:sldId id="376" r:id="rId14"/>
    <p:sldId id="377" r:id="rId15"/>
    <p:sldId id="378" r:id="rId16"/>
    <p:sldId id="411" r:id="rId17"/>
    <p:sldId id="379" r:id="rId18"/>
    <p:sldId id="380" r:id="rId19"/>
    <p:sldId id="407" r:id="rId20"/>
    <p:sldId id="410" r:id="rId21"/>
    <p:sldId id="381" r:id="rId22"/>
    <p:sldId id="406" r:id="rId23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Stein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12" autoAdjust="0"/>
    <p:restoredTop sz="94660"/>
  </p:normalViewPr>
  <p:slideViewPr>
    <p:cSldViewPr>
      <p:cViewPr varScale="1">
        <p:scale>
          <a:sx n="116" d="100"/>
          <a:sy n="116" d="100"/>
        </p:scale>
        <p:origin x="1596" y="11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9" Type="http://schemas.openxmlformats.org/officeDocument/2006/relationships/commentAuthors" Target="commentAuthors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A00D579-D84A-410A-8678-C3C7D193A57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B6AE69B-1298-40DB-A637-F35C71797E2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GIF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B4F5D5-05E5-4320-85C1-1659B84DA18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B0E88-CA2C-4AD4-AA36-EB81B333C93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4a"/><Relationship Id="rId1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2.m4a"/><Relationship Id="rId2" Type="http://schemas.openxmlformats.org/officeDocument/2006/relationships/audio" Target="../media/media12.m4a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3.m4a"/><Relationship Id="rId2" Type="http://schemas.openxmlformats.org/officeDocument/2006/relationships/audio" Target="../media/media13.m4a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3" Type="http://schemas.microsoft.com/office/2007/relationships/media" Target="../media/media14.m4a"/><Relationship Id="rId2" Type="http://schemas.openxmlformats.org/officeDocument/2006/relationships/audio" Target="../media/media14.m4a"/><Relationship Id="rId1" Type="http://schemas.openxmlformats.org/officeDocument/2006/relationships/image" Target="../media/image3.GIF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5.m4a"/><Relationship Id="rId1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6.m4a"/><Relationship Id="rId1" Type="http://schemas.openxmlformats.org/officeDocument/2006/relationships/audio" Target="../media/media16.m4a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Very Basic Turing Machines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Notes, ICS 340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784"/>
    </mc:Choice>
    <mc:Fallback>
      <p:transition spd="slow" advTm="48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 (higher level)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Zig-zag across the # sign that separates the two strings, marking off each successive character on either side.  </a:t>
            </a:r>
            <a:endParaRPr lang="en-US" dirty="0"/>
          </a:p>
          <a:p>
            <a:pPr lvl="1"/>
            <a:r>
              <a:rPr lang="en-US" dirty="0"/>
              <a:t>If it successfully marks off all characters on both sides, it enters the accept state.  </a:t>
            </a:r>
            <a:endParaRPr lang="en-US" dirty="0"/>
          </a:p>
          <a:p>
            <a:pPr lvl="1"/>
            <a:r>
              <a:rPr lang="en-US" dirty="0"/>
              <a:t>Otherwise, if we find different characters on each side of the #, it enters the reject state.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95"/>
    </mc:Choice>
    <mc:Fallback>
      <p:transition spd="slow" advTm="44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Diagrams for T.M.s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nodes are states, </a:t>
            </a:r>
            <a:endParaRPr lang="en-US" dirty="0"/>
          </a:p>
          <a:p>
            <a:r>
              <a:rPr lang="en-US" dirty="0"/>
              <a:t>labels on the nodes are the state names, and </a:t>
            </a:r>
            <a:endParaRPr lang="en-US" dirty="0"/>
          </a:p>
          <a:p>
            <a:r>
              <a:rPr lang="en-US" dirty="0"/>
              <a:t>edges represent transitions.  </a:t>
            </a:r>
            <a:endParaRPr lang="en-US" dirty="0"/>
          </a:p>
          <a:p>
            <a:r>
              <a:rPr lang="en-US" dirty="0"/>
              <a:t>The syntax for edges is {set of possible inputs under the tape head}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[{new input}, {direction to move}].  For instance:</a:t>
            </a:r>
            <a:endParaRPr lang="en-US" dirty="0"/>
          </a:p>
          <a:p>
            <a:pPr lvl="1"/>
            <a:r>
              <a:rPr lang="en-US" dirty="0"/>
              <a:t>0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/>
              <a:t>x,L</a:t>
            </a:r>
            <a:r>
              <a:rPr lang="en-US" dirty="0"/>
              <a:t> means that if you read a 0, overwrite the 0 with an x and move left.</a:t>
            </a:r>
            <a:endParaRPr lang="en-US" dirty="0"/>
          </a:p>
          <a:p>
            <a:pPr lvl="1"/>
            <a:r>
              <a:rPr lang="en-US" dirty="0"/>
              <a:t>0,1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R means that if you read a 0 or a 1, don’t overwrite it, and move right.</a:t>
            </a:r>
            <a:endParaRPr lang="en-US" dirty="0"/>
          </a:p>
          <a:p>
            <a:pPr lvl="1"/>
            <a:r>
              <a:rPr lang="en-US" dirty="0"/>
              <a:t>0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R means that if you read a 0, (leave it and) move right. </a:t>
            </a:r>
            <a:endParaRPr lang="en-US" dirty="0"/>
          </a:p>
          <a:p>
            <a:pPr lvl="1"/>
            <a:r>
              <a:rPr lang="en-US" dirty="0"/>
              <a:t>0,1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2, L means that if you read a 0 or a 1, overwrite it with a 2 and move left.</a:t>
            </a: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870"/>
    </mc:Choice>
    <mc:Fallback>
      <p:transition spd="slow" advTm="79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2 TM State Diagram</a:t>
            </a:r>
            <a:endParaRPr lang="en-US" dirty="0"/>
          </a:p>
        </p:txBody>
      </p:sp>
      <p:pic>
        <p:nvPicPr>
          <p:cNvPr id="4" name="Content Placeholder 3" descr="fig3-10"/>
          <p:cNvPicPr>
            <a:picLocks noGrp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990600"/>
            <a:ext cx="8229600" cy="54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455"/>
    </mc:Choice>
    <mc:Fallback>
      <p:transition spd="slow" advTm="162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0" y="228600"/>
            <a:ext cx="5715000" cy="715962"/>
          </a:xfrm>
        </p:spPr>
        <p:txBody>
          <a:bodyPr/>
          <a:lstStyle/>
          <a:p>
            <a:r>
              <a:rPr lang="en-US" dirty="0"/>
              <a:t>Computation for 0110#0110</a:t>
            </a:r>
            <a:endParaRPr lang="en-US" dirty="0"/>
          </a:p>
        </p:txBody>
      </p:sp>
      <p:pic>
        <p:nvPicPr>
          <p:cNvPr id="4" name="Content Placeholder 3" descr="fig3-10"/>
          <p:cNvPicPr>
            <a:picLocks noGrp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800" y="1143000"/>
            <a:ext cx="6172200" cy="52578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/>
          <p:cNvSpPr txBox="1"/>
          <p:nvPr/>
        </p:nvSpPr>
        <p:spPr>
          <a:xfrm>
            <a:off x="381000" y="944562"/>
            <a:ext cx="20574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q</a:t>
            </a:r>
            <a:r>
              <a:rPr lang="en-US" sz="2400" baseline="-25000" dirty="0"/>
              <a:t>1</a:t>
            </a:r>
            <a:r>
              <a:rPr lang="en-US" sz="2400" dirty="0"/>
              <a:t>0110#0110</a:t>
            </a:r>
            <a:endParaRPr lang="en-US" sz="2400" dirty="0"/>
          </a:p>
          <a:p>
            <a:r>
              <a:rPr lang="en-US" sz="2400" dirty="0"/>
              <a:t>xq</a:t>
            </a:r>
            <a:r>
              <a:rPr lang="en-US" sz="2400" baseline="-25000" dirty="0"/>
              <a:t>2</a:t>
            </a:r>
            <a:r>
              <a:rPr lang="en-US" sz="2400" dirty="0"/>
              <a:t>110#0110</a:t>
            </a:r>
            <a:endParaRPr lang="en-US" sz="2400" dirty="0"/>
          </a:p>
          <a:p>
            <a:r>
              <a:rPr lang="en-US" sz="2400" dirty="0"/>
              <a:t>x1q</a:t>
            </a:r>
            <a:r>
              <a:rPr lang="en-US" sz="2400" baseline="-25000" dirty="0"/>
              <a:t>2</a:t>
            </a:r>
            <a:r>
              <a:rPr lang="en-US" sz="2400" dirty="0"/>
              <a:t>10#0110</a:t>
            </a:r>
            <a:endParaRPr lang="en-US" sz="2400" dirty="0"/>
          </a:p>
          <a:p>
            <a:r>
              <a:rPr lang="en-US" sz="2400" dirty="0"/>
              <a:t>x11q</a:t>
            </a:r>
            <a:r>
              <a:rPr lang="en-US" sz="2400" baseline="-25000" dirty="0"/>
              <a:t>2</a:t>
            </a:r>
            <a:r>
              <a:rPr lang="en-US" sz="2400" dirty="0"/>
              <a:t>0#0110</a:t>
            </a:r>
            <a:endParaRPr lang="en-US" sz="2400" dirty="0"/>
          </a:p>
          <a:p>
            <a:r>
              <a:rPr lang="en-US" sz="2400" dirty="0"/>
              <a:t>x110q</a:t>
            </a:r>
            <a:r>
              <a:rPr lang="en-US" sz="2400" baseline="-25000" dirty="0"/>
              <a:t>2</a:t>
            </a:r>
            <a:r>
              <a:rPr lang="en-US" sz="2400" dirty="0"/>
              <a:t>#0110</a:t>
            </a:r>
            <a:endParaRPr lang="en-US" sz="2400" dirty="0"/>
          </a:p>
          <a:p>
            <a:r>
              <a:rPr lang="en-US" sz="2400" dirty="0"/>
              <a:t>x110#q</a:t>
            </a:r>
            <a:r>
              <a:rPr lang="en-US" sz="2400" baseline="-25000" dirty="0"/>
              <a:t>4</a:t>
            </a:r>
            <a:r>
              <a:rPr lang="en-US" sz="2400" dirty="0"/>
              <a:t>0110</a:t>
            </a:r>
            <a:endParaRPr lang="en-US" sz="2400" dirty="0"/>
          </a:p>
          <a:p>
            <a:r>
              <a:rPr lang="en-US" sz="2400" dirty="0"/>
              <a:t>x110q</a:t>
            </a:r>
            <a:r>
              <a:rPr lang="en-US" sz="2400" baseline="-25000" dirty="0"/>
              <a:t>6</a:t>
            </a:r>
            <a:r>
              <a:rPr lang="en-US" sz="2400" dirty="0"/>
              <a:t>#x110 x11q</a:t>
            </a:r>
            <a:r>
              <a:rPr lang="en-US" sz="2400" baseline="-25000" dirty="0"/>
              <a:t>7</a:t>
            </a:r>
            <a:r>
              <a:rPr lang="en-US" sz="2400" dirty="0"/>
              <a:t>0#x110 x1q</a:t>
            </a:r>
            <a:r>
              <a:rPr lang="en-US" sz="2400" baseline="-25000" dirty="0"/>
              <a:t>7</a:t>
            </a:r>
            <a:r>
              <a:rPr lang="en-US" sz="2400" dirty="0"/>
              <a:t>10#x110 xq</a:t>
            </a:r>
            <a:r>
              <a:rPr lang="en-US" sz="2400" baseline="-25000" dirty="0"/>
              <a:t>7</a:t>
            </a:r>
            <a:r>
              <a:rPr lang="en-US" sz="2400" dirty="0"/>
              <a:t>110#x110 q</a:t>
            </a:r>
            <a:r>
              <a:rPr lang="en-US" sz="2400" baseline="-25000" dirty="0"/>
              <a:t>7</a:t>
            </a:r>
            <a:r>
              <a:rPr lang="en-US" sz="2400" dirty="0"/>
              <a:t>x110#x110 xq</a:t>
            </a:r>
            <a:r>
              <a:rPr lang="en-US" sz="2400" baseline="-25000" dirty="0"/>
              <a:t>1</a:t>
            </a:r>
            <a:r>
              <a:rPr lang="en-US" sz="2400" dirty="0"/>
              <a:t>110#x110 xxq</a:t>
            </a:r>
            <a:r>
              <a:rPr lang="en-US" sz="2400" baseline="-25000" dirty="0"/>
              <a:t>3</a:t>
            </a:r>
            <a:r>
              <a:rPr lang="en-US" sz="2400" dirty="0"/>
              <a:t>10#x110 …</a:t>
            </a:r>
            <a:endParaRPr lang="en-US" sz="2400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757"/>
    </mc:Choice>
    <mc:Fallback>
      <p:transition spd="slow" advTm="277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7491"/>
            <a:ext cx="8229600" cy="685800"/>
          </a:xfrm>
        </p:spPr>
        <p:txBody>
          <a:bodyPr>
            <a:normAutofit/>
          </a:bodyPr>
          <a:lstStyle/>
          <a:p>
            <a:r>
              <a:rPr lang="en-US" sz="3200" dirty="0"/>
              <a:t>Simplified State Diagrams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53292"/>
            <a:ext cx="8229600" cy="5372872"/>
          </a:xfrm>
        </p:spPr>
        <p:txBody>
          <a:bodyPr/>
          <a:lstStyle/>
          <a:p>
            <a:r>
              <a:rPr lang="en-US" sz="2400" dirty="0"/>
              <a:t>Normally, we denote an accept state (called </a:t>
            </a:r>
            <a:r>
              <a:rPr lang="en-US" sz="2400" dirty="0" err="1"/>
              <a:t>q</a:t>
            </a:r>
            <a:r>
              <a:rPr lang="en-US" sz="2400" baseline="-25000" dirty="0" err="1"/>
              <a:t>A</a:t>
            </a:r>
            <a:r>
              <a:rPr lang="en-US" sz="2400" dirty="0"/>
              <a:t> or not) by a thick or double circle.  (q</a:t>
            </a:r>
            <a:r>
              <a:rPr lang="en-US" sz="2400" baseline="-25000" dirty="0"/>
              <a:t>0</a:t>
            </a:r>
            <a:r>
              <a:rPr lang="en-US" sz="2400" dirty="0"/>
              <a:t>, q</a:t>
            </a:r>
            <a:r>
              <a:rPr lang="en-US" sz="2400" baseline="-25000" dirty="0"/>
              <a:t>1</a:t>
            </a:r>
            <a:r>
              <a:rPr lang="en-US" sz="2400" dirty="0"/>
              <a:t>, q</a:t>
            </a:r>
            <a:r>
              <a:rPr lang="en-US" sz="2400" baseline="-25000" dirty="0"/>
              <a:t>4</a:t>
            </a:r>
            <a:r>
              <a:rPr lang="en-US" sz="2400" dirty="0"/>
              <a:t> are accept states)</a:t>
            </a:r>
            <a:endParaRPr lang="en-US" sz="2400" dirty="0"/>
          </a:p>
          <a:p>
            <a:r>
              <a:rPr lang="en-US" sz="2400" dirty="0"/>
              <a:t>If there is no transition for a given input out of a given state, we reject.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So here we accept string 1100 or 00 or </a:t>
            </a:r>
            <a:r>
              <a:rPr lang="en-US" sz="2400" dirty="0">
                <a:sym typeface="Symbol" panose="05050102010706020507" pitchFamily="18" charset="2"/>
              </a:rPr>
              <a:t> (empty string)</a:t>
            </a:r>
            <a:endParaRPr lang="en-US" sz="2400" dirty="0">
              <a:sym typeface="Symbol" panose="05050102010706020507" pitchFamily="18" charset="2"/>
            </a:endParaRPr>
          </a:p>
          <a:p>
            <a:pPr lvl="1"/>
            <a:r>
              <a:rPr lang="en-US" sz="2000" dirty="0">
                <a:sym typeface="Symbol" panose="05050102010706020507" pitchFamily="18" charset="2"/>
              </a:rPr>
              <a:t>Accept the empty string since start state is an accept state</a:t>
            </a:r>
            <a:endParaRPr lang="en-US" sz="2000" dirty="0"/>
          </a:p>
          <a:p>
            <a:r>
              <a:rPr lang="en-US" sz="2400" dirty="0"/>
              <a:t>And we reject string 11 or 111</a:t>
            </a:r>
            <a:endParaRPr lang="en-US" sz="2400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295525"/>
            <a:ext cx="6498980" cy="221500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622"/>
    </mc:Choice>
    <mc:Fallback>
      <p:transition spd="slow" advTm="122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Recognizability</a:t>
            </a:r>
            <a:r>
              <a:rPr lang="en-US" dirty="0"/>
              <a:t> and Decidability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three things that a T.M. can do when presented with an input string.</a:t>
            </a:r>
            <a:endParaRPr lang="en-US" dirty="0"/>
          </a:p>
          <a:p>
            <a:pPr lvl="1"/>
            <a:r>
              <a:rPr lang="en-US" dirty="0"/>
              <a:t>It can accept the string (transition to state </a:t>
            </a:r>
            <a:r>
              <a:rPr lang="en-US" dirty="0" err="1"/>
              <a:t>q</a:t>
            </a:r>
            <a:r>
              <a:rPr lang="en-US" baseline="-25000" dirty="0" err="1"/>
              <a:t>a</a:t>
            </a:r>
            <a:r>
              <a:rPr lang="en-US" dirty="0"/>
              <a:t>).</a:t>
            </a:r>
            <a:endParaRPr lang="en-US" dirty="0"/>
          </a:p>
          <a:p>
            <a:pPr lvl="1"/>
            <a:r>
              <a:rPr lang="en-US" dirty="0"/>
              <a:t>It can reject the string (transition to state </a:t>
            </a:r>
            <a:r>
              <a:rPr lang="en-US" dirty="0" err="1"/>
              <a:t>q</a:t>
            </a:r>
            <a:r>
              <a:rPr lang="en-US" baseline="-25000" dirty="0" err="1"/>
              <a:t>r</a:t>
            </a:r>
            <a:r>
              <a:rPr lang="en-US" dirty="0"/>
              <a:t>).</a:t>
            </a:r>
            <a:endParaRPr lang="en-US" dirty="0"/>
          </a:p>
          <a:p>
            <a:pPr lvl="1"/>
            <a:r>
              <a:rPr lang="en-US" dirty="0"/>
              <a:t>It can run forever (fail to ever reach either state).</a:t>
            </a:r>
            <a:endParaRPr lang="en-US" dirty="0"/>
          </a:p>
          <a:p>
            <a:r>
              <a:rPr lang="en-US" dirty="0"/>
              <a:t>The collection of strings that a T.M. M accepts is called the language of M or the language recognized by M.  A language is </a:t>
            </a:r>
            <a:r>
              <a:rPr lang="en-US" b="1" dirty="0"/>
              <a:t>Turing-recognizable</a:t>
            </a:r>
            <a:r>
              <a:rPr lang="en-US" dirty="0"/>
              <a:t> if some T.M. recognizes it. </a:t>
            </a:r>
            <a:endParaRPr lang="en-US" dirty="0"/>
          </a:p>
          <a:p>
            <a:r>
              <a:rPr lang="en-US" dirty="0"/>
              <a:t>If some T.M. that recognizes a language always halts on a string, that language is </a:t>
            </a:r>
            <a:r>
              <a:rPr lang="en-US" b="1" dirty="0"/>
              <a:t>decidable</a:t>
            </a:r>
            <a:r>
              <a:rPr lang="en-US" b="1" i="1" dirty="0"/>
              <a:t>.</a:t>
            </a:r>
            <a:endParaRPr lang="en-US" dirty="0"/>
          </a:p>
          <a:p>
            <a:pPr lvl="0"/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657"/>
    </mc:Choice>
    <mc:Fallback>
      <p:transition spd="slow" advTm="200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Recognizability</a:t>
            </a:r>
            <a:r>
              <a:rPr lang="en-US" dirty="0"/>
              <a:t> &amp; Decidability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T.M. that recognizes a language doesn’t always have to halt.  Consider the language {w | w contains at least one zero}.  A TM could read one’s “forever” if it doesn’t come to a zero.  It would not halt.  But since it accepts (halts) whenever it sees its first zero, it’s a recognizer.</a:t>
            </a:r>
            <a:endParaRPr lang="en-US" dirty="0"/>
          </a:p>
          <a:p>
            <a:r>
              <a:rPr lang="en-US" dirty="0"/>
              <a:t>It’s possible (sometimes) to write a T.M. that halts on all inputs.  Such a T.M. is called a decider.  A decider that recognizes some language is said to decide that language.  A language is </a:t>
            </a:r>
            <a:r>
              <a:rPr lang="en-US" b="1" dirty="0"/>
              <a:t>decidable</a:t>
            </a:r>
            <a:r>
              <a:rPr lang="en-US" dirty="0"/>
              <a:t> if some T.M. decides it.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873"/>
    </mc:Choice>
    <mc:Fallback>
      <p:transition spd="slow" advTm="48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A problem representable by a Finite State Machine (FSM) is decidable.  Given an FSM and a set of inputs, it is always possible to determine if the FSM accepts the input. </a:t>
            </a:r>
            <a:endParaRPr lang="en-US" dirty="0"/>
          </a:p>
          <a:p>
            <a:r>
              <a:rPr lang="en-US" dirty="0"/>
              <a:t>In fact, a FSM is just a TM in which the tape always moves to the right.</a:t>
            </a:r>
            <a:endParaRPr lang="en-US" dirty="0"/>
          </a:p>
          <a:p>
            <a:r>
              <a:rPr lang="en-US" dirty="0" err="1"/>
              <a:t>Langauges</a:t>
            </a:r>
            <a:r>
              <a:rPr lang="en-US" dirty="0"/>
              <a:t> expressible as FSMs are called “regular languages”.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608"/>
    </mc:Choice>
    <mc:Fallback>
      <p:transition spd="slow" advTm="47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1282" y="15875"/>
            <a:ext cx="8229600" cy="715962"/>
          </a:xfrm>
        </p:spPr>
        <p:txBody>
          <a:bodyPr/>
          <a:lstStyle/>
          <a:p>
            <a:r>
              <a:rPr lang="en-US" dirty="0"/>
              <a:t>Context-Free Languages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US" dirty="0"/>
              <a:t>Modern programming languages are all represented by “context-free grammars” (CFGs).  </a:t>
            </a:r>
            <a:endParaRPr lang="en-US" dirty="0"/>
          </a:p>
          <a:p>
            <a:pPr lvl="1"/>
            <a:r>
              <a:rPr lang="en-US" dirty="0"/>
              <a:t>Most of them are represented by a restricted form of such grammars.  </a:t>
            </a:r>
            <a:endParaRPr lang="en-US" dirty="0"/>
          </a:p>
          <a:p>
            <a:pPr lvl="0"/>
            <a:r>
              <a:rPr lang="en-US" u="sng" dirty="0"/>
              <a:t>Most</a:t>
            </a:r>
            <a:r>
              <a:rPr lang="en-US" dirty="0"/>
              <a:t> problems dealing with these grammars are decidable.  </a:t>
            </a:r>
            <a:endParaRPr lang="en-US" dirty="0"/>
          </a:p>
          <a:p>
            <a:r>
              <a:rPr lang="en-US" dirty="0"/>
              <a:t>The problem of determining whether a CFG accepts a string (whether a program is syntactically legal) is decidable.  </a:t>
            </a:r>
            <a:endParaRPr lang="en-US" dirty="0"/>
          </a:p>
          <a:p>
            <a:r>
              <a:rPr lang="en-US" dirty="0"/>
              <a:t>But the problem of whether two programs are the same – whether or not they have the same output on all inputs – is </a:t>
            </a:r>
            <a:r>
              <a:rPr lang="en-US" u="sng" dirty="0"/>
              <a:t>un</a:t>
            </a:r>
            <a:r>
              <a:rPr lang="en-US" dirty="0"/>
              <a:t>decidable in general.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313"/>
    </mc:Choice>
    <mc:Fallback>
      <p:transition spd="slow" advTm="1393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Nondeterminism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T.M. we’ve talked about is deterministic:  At each point, there is one possible move.</a:t>
            </a:r>
            <a:endParaRPr lang="en-US" dirty="0"/>
          </a:p>
          <a:p>
            <a:r>
              <a:rPr lang="en-US" dirty="0"/>
              <a:t>Some T.M.s are non-deterministic.  At some points, the machine may split into multiple machines, each performing a different transition.</a:t>
            </a:r>
            <a:endParaRPr lang="en-US" dirty="0"/>
          </a:p>
          <a:p>
            <a:r>
              <a:rPr lang="en-US" dirty="0"/>
              <a:t>Think of it like forking </a:t>
            </a:r>
            <a:r>
              <a:rPr lang="en-US" dirty="0" err="1"/>
              <a:t>subprocesses</a:t>
            </a:r>
            <a:r>
              <a:rPr lang="en-US" dirty="0"/>
              <a:t> in Linux or doing parallel computations.</a:t>
            </a:r>
            <a:endParaRPr lang="en-US" dirty="0"/>
          </a:p>
          <a:p>
            <a:r>
              <a:rPr lang="en-US" dirty="0"/>
              <a:t>Strangely enough, nondeterministic T.M.s are no more powerful than deterministic T.M.s.</a:t>
            </a:r>
            <a:endParaRPr lang="en-US" dirty="0"/>
          </a:p>
          <a:p>
            <a:r>
              <a:rPr lang="en-US" dirty="0"/>
              <a:t>Nondeterministic T.M. accepts if at least one thread accepts.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843"/>
    </mc:Choice>
    <mc:Fallback>
      <p:transition spd="slow" advTm="67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Turing Machine Is (I)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Turing Machine (T.M.) is a model of a real computer.</a:t>
            </a:r>
            <a:endParaRPr lang="en-US" dirty="0"/>
          </a:p>
          <a:p>
            <a:r>
              <a:rPr lang="en-US" dirty="0"/>
              <a:t>Anything a computer can do, a T.M. can do.</a:t>
            </a:r>
            <a:endParaRPr lang="en-US" dirty="0"/>
          </a:p>
          <a:p>
            <a:r>
              <a:rPr lang="en-US" dirty="0"/>
              <a:t>A T.M. has a Control Unit (CPU) </a:t>
            </a:r>
            <a:endParaRPr lang="en-US" dirty="0"/>
          </a:p>
          <a:p>
            <a:pPr lvl="1"/>
            <a:r>
              <a:rPr lang="en-US" dirty="0"/>
              <a:t>It knows the transition function of the language (the program)</a:t>
            </a:r>
            <a:endParaRPr lang="en-US" dirty="0"/>
          </a:p>
          <a:p>
            <a:r>
              <a:rPr lang="en-US" dirty="0"/>
              <a:t>It has a read/write, semi-infinite tape (memory)</a:t>
            </a:r>
            <a:endParaRPr lang="en-US" dirty="0"/>
          </a:p>
          <a:p>
            <a:pPr lvl="1"/>
            <a:r>
              <a:rPr lang="en-US" dirty="0"/>
              <a:t>Think of each memory cell as a word starting from address 0.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393"/>
    </mc:Choice>
    <mc:Fallback>
      <p:transition spd="slow" advTm="95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Nondeterminism and NP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original motivation for calling the class of problems that can be verified in polynomial time “NP” is related to this.</a:t>
            </a:r>
            <a:endParaRPr lang="en-US" dirty="0"/>
          </a:p>
          <a:p>
            <a:r>
              <a:rPr lang="en-US" dirty="0"/>
              <a:t>A problem in NP is one that can be solved in polynomial time by a non-deterministic TM.</a:t>
            </a:r>
            <a:endParaRPr lang="en-US" dirty="0"/>
          </a:p>
          <a:p>
            <a:pPr lvl="1"/>
            <a:r>
              <a:rPr lang="en-US" dirty="0"/>
              <a:t>May take longer than polynomial time for a deterministic TM.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777"/>
    </mc:Choice>
    <mc:Fallback>
      <p:transition spd="slow" advTm="69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 T.M. Is (II)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A T.M. can read from and write to the tape.</a:t>
            </a:r>
            <a:endParaRPr lang="en-US" dirty="0"/>
          </a:p>
          <a:p>
            <a:pPr lvl="0"/>
            <a:r>
              <a:rPr lang="en-US" dirty="0"/>
              <a:t>The tape head can move left or right (but not stand still), one cell at a time.</a:t>
            </a:r>
            <a:endParaRPr lang="en-US" dirty="0"/>
          </a:p>
          <a:p>
            <a:pPr lvl="0"/>
            <a:r>
              <a:rPr lang="en-US" dirty="0"/>
              <a:t>The tape is semi-infinite, it has a left-hand end but goes off infinitely to the right.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589"/>
    </mc:Choice>
    <mc:Fallback>
      <p:transition spd="slow" advTm="36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T.M. is a Stateful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It is a stateful machine.  The states include a single accept state and a single reject state, and if you hit either state you halt and accept/reject the input.  (If you want to compute something, like for instance do math, you do the work, write it to a portion of the tape, and accept.)</a:t>
            </a:r>
            <a:endParaRPr lang="en-US" dirty="0"/>
          </a:p>
          <a:p>
            <a:pPr lvl="1"/>
            <a:r>
              <a:rPr lang="en-US" dirty="0"/>
              <a:t>You will run into other stateful machines in other courses</a:t>
            </a:r>
            <a:endParaRPr lang="en-US" dirty="0"/>
          </a:p>
          <a:p>
            <a:pPr lvl="2"/>
            <a:r>
              <a:rPr lang="en-US" dirty="0"/>
              <a:t>Finite State Machines</a:t>
            </a:r>
            <a:endParaRPr lang="en-US" dirty="0"/>
          </a:p>
          <a:p>
            <a:pPr lvl="2"/>
            <a:r>
              <a:rPr lang="en-US" dirty="0"/>
              <a:t>Pushdown Automata</a:t>
            </a:r>
            <a:endParaRPr lang="en-US" dirty="0"/>
          </a:p>
          <a:p>
            <a:pPr lvl="1"/>
            <a:r>
              <a:rPr lang="en-US" dirty="0"/>
              <a:t>If you have seen them, this will be a little easier.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877"/>
    </mc:Choice>
    <mc:Fallback>
      <p:transition spd="slow" advTm="1248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 Turing machine is a 7-tuple (Q, Σ, </a:t>
            </a:r>
            <a:r>
              <a:rPr lang="en-US" dirty="0">
                <a:sym typeface="Symbol" panose="05050102010706020507" pitchFamily="18" charset="2"/>
              </a:rPr>
              <a:t></a:t>
            </a:r>
            <a:r>
              <a:rPr lang="en-US" dirty="0"/>
              <a:t>, </a:t>
            </a:r>
            <a:r>
              <a:rPr lang="en-US" dirty="0">
                <a:sym typeface="Symbol" panose="05050102010706020507" pitchFamily="18" charset="2"/>
              </a:rPr>
              <a:t></a:t>
            </a:r>
            <a:r>
              <a:rPr lang="en-US" dirty="0"/>
              <a:t>, q</a:t>
            </a:r>
            <a:r>
              <a:rPr lang="en-US" baseline="-25000" dirty="0"/>
              <a:t>0</a:t>
            </a:r>
            <a:r>
              <a:rPr lang="en-US" dirty="0"/>
              <a:t>, </a:t>
            </a:r>
            <a:r>
              <a:rPr lang="en-US" dirty="0" err="1"/>
              <a:t>q</a:t>
            </a:r>
            <a:r>
              <a:rPr lang="en-US" baseline="-25000" dirty="0" err="1"/>
              <a:t>a</a:t>
            </a:r>
            <a:r>
              <a:rPr lang="en-US" dirty="0"/>
              <a:t>, </a:t>
            </a:r>
            <a:r>
              <a:rPr lang="en-US" dirty="0" err="1"/>
              <a:t>q</a:t>
            </a:r>
            <a:r>
              <a:rPr lang="en-US" baseline="-25000" dirty="0" err="1"/>
              <a:t>r</a:t>
            </a:r>
            <a:r>
              <a:rPr lang="en-US" dirty="0"/>
              <a:t>) where Q, Σ, </a:t>
            </a:r>
            <a:r>
              <a:rPr lang="en-US" dirty="0">
                <a:sym typeface="Symbol" panose="05050102010706020507" pitchFamily="18" charset="2"/>
              </a:rPr>
              <a:t></a:t>
            </a:r>
            <a:r>
              <a:rPr lang="en-US" dirty="0"/>
              <a:t> are finite sets and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Q is the set of states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Σ is the input alphabet not containing the blank symbol </a:t>
            </a:r>
            <a:r>
              <a:rPr lang="en-US" dirty="0">
                <a:sym typeface="Symbol" panose="05050102010706020507" pitchFamily="18" charset="2"/>
              </a:rPr>
              <a:t></a:t>
            </a:r>
            <a:r>
              <a:rPr lang="en-US" dirty="0"/>
              <a:t> (</a:t>
            </a:r>
            <a:r>
              <a:rPr lang="en-US" i="1" dirty="0"/>
              <a:t>think {0,1}, or 16-bit Unicode</a:t>
            </a:r>
            <a:r>
              <a:rPr lang="en-US" dirty="0"/>
              <a:t>)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>
                <a:sym typeface="Symbol" panose="05050102010706020507" pitchFamily="18" charset="2"/>
              </a:rPr>
              <a:t></a:t>
            </a:r>
            <a:r>
              <a:rPr lang="en-US" dirty="0"/>
              <a:t> is the tape alphabet, where </a:t>
            </a:r>
            <a:r>
              <a:rPr lang="en-US" dirty="0">
                <a:sym typeface="Symbol" panose="05050102010706020507" pitchFamily="18" charset="2"/>
              </a:rPr>
              <a:t>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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</a:t>
            </a:r>
            <a:r>
              <a:rPr lang="en-US" dirty="0"/>
              <a:t> and Σ </a:t>
            </a:r>
            <a:r>
              <a:rPr lang="en-US" dirty="0">
                <a:sym typeface="Symbol" panose="05050102010706020507" pitchFamily="18" charset="2"/>
              </a:rPr>
              <a:t>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</a:t>
            </a:r>
            <a:r>
              <a:rPr lang="en-US" dirty="0"/>
              <a:t> (</a:t>
            </a:r>
            <a:r>
              <a:rPr lang="en-US" i="1" dirty="0"/>
              <a:t>in other words, a TM has not only 0 and 1 on its tape, but it can differentiate between used and unused memory</a:t>
            </a:r>
            <a:r>
              <a:rPr lang="en-US" dirty="0"/>
              <a:t>).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>
                <a:sym typeface="Symbol" panose="05050102010706020507" pitchFamily="18" charset="2"/>
              </a:rPr>
              <a:t></a:t>
            </a:r>
            <a:r>
              <a:rPr lang="en-US" dirty="0"/>
              <a:t>: Q x </a:t>
            </a:r>
            <a:r>
              <a:rPr lang="en-US" dirty="0">
                <a:sym typeface="Symbol" panose="05050102010706020507" pitchFamily="18" charset="2"/>
              </a:rPr>
              <a:t>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</a:t>
            </a:r>
            <a:r>
              <a:rPr lang="en-US" dirty="0"/>
              <a:t> Q x </a:t>
            </a:r>
            <a:r>
              <a:rPr lang="en-US" dirty="0">
                <a:sym typeface="Symbol" panose="05050102010706020507" pitchFamily="18" charset="2"/>
              </a:rPr>
              <a:t></a:t>
            </a:r>
            <a:r>
              <a:rPr lang="en-US" dirty="0"/>
              <a:t> x {L,R} is the transition function.  (</a:t>
            </a:r>
            <a:r>
              <a:rPr lang="en-US" i="1" dirty="0"/>
              <a:t>examples below…this is essentially the program</a:t>
            </a:r>
            <a:r>
              <a:rPr lang="en-US" dirty="0"/>
              <a:t>)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q</a:t>
            </a:r>
            <a:r>
              <a:rPr lang="en-US" baseline="-25000" dirty="0"/>
              <a:t>0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</a:t>
            </a:r>
            <a:r>
              <a:rPr lang="en-US" dirty="0"/>
              <a:t> Q is the start state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 err="1"/>
              <a:t>q</a:t>
            </a:r>
            <a:r>
              <a:rPr lang="en-US" baseline="-25000" dirty="0" err="1"/>
              <a:t>a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</a:t>
            </a:r>
            <a:r>
              <a:rPr lang="en-US" dirty="0"/>
              <a:t> Q is the accept state</a:t>
            </a:r>
            <a:endParaRPr lang="en-US" dirty="0"/>
          </a:p>
          <a:p>
            <a:pPr marL="514350" lvl="0" indent="-514350">
              <a:buFont typeface="+mj-lt"/>
              <a:buAutoNum type="arabicPeriod"/>
            </a:pPr>
            <a:r>
              <a:rPr lang="en-US" dirty="0" err="1"/>
              <a:t>q</a:t>
            </a:r>
            <a:r>
              <a:rPr lang="en-US" baseline="-25000" dirty="0" err="1"/>
              <a:t>r</a:t>
            </a:r>
            <a:r>
              <a:rPr lang="en-US" dirty="0"/>
              <a:t> </a:t>
            </a:r>
            <a:r>
              <a:rPr lang="en-US" dirty="0">
                <a:sym typeface="Symbol" panose="05050102010706020507" pitchFamily="18" charset="2"/>
              </a:rPr>
              <a:t></a:t>
            </a:r>
            <a:r>
              <a:rPr lang="en-US" dirty="0"/>
              <a:t> Q is the reject state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148"/>
    </mc:Choice>
    <mc:Fallback>
      <p:transition spd="slow" advTm="1901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T.M. always starts on the leftmost cell (think memory address 0) in state q</a:t>
            </a:r>
            <a:r>
              <a:rPr lang="en-US" baseline="-25000" dirty="0"/>
              <a:t>0</a:t>
            </a:r>
            <a:r>
              <a:rPr lang="en-US" dirty="0"/>
              <a:t>.  </a:t>
            </a:r>
            <a:endParaRPr lang="en-US" dirty="0"/>
          </a:p>
          <a:p>
            <a:r>
              <a:rPr lang="en-US" dirty="0"/>
              <a:t>At every step, the T.M. reads the tape cell underneath the tape head, writes the tape cell (possibly with the same thing it had before), and moves left or right.  </a:t>
            </a:r>
            <a:endParaRPr lang="en-US" dirty="0"/>
          </a:p>
          <a:p>
            <a:pPr lvl="1"/>
            <a:r>
              <a:rPr lang="en-US" dirty="0"/>
              <a:t>If you’re at the left end of the tape and the transition says to move left, you stay at the left end of the tape.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985"/>
    </mc:Choice>
    <mc:Fallback>
      <p:transition spd="slow" advTm="41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3883" y="0"/>
            <a:ext cx="8229600" cy="685800"/>
          </a:xfrm>
        </p:spPr>
        <p:txBody>
          <a:bodyPr>
            <a:normAutofit/>
          </a:bodyPr>
          <a:lstStyle/>
          <a:p>
            <a:r>
              <a:rPr lang="en-US" dirty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5440363"/>
          </a:xfrm>
        </p:spPr>
        <p:txBody>
          <a:bodyPr/>
          <a:lstStyle/>
          <a:p>
            <a:r>
              <a:rPr lang="en-US" sz="2400" dirty="0"/>
              <a:t>A setting of (state, tape contents, head location) is a </a:t>
            </a:r>
            <a:r>
              <a:rPr lang="en-US" sz="2400" i="1" dirty="0"/>
              <a:t>configuration</a:t>
            </a:r>
            <a:r>
              <a:rPr lang="en-US" sz="2400" dirty="0"/>
              <a:t>.</a:t>
            </a:r>
            <a:endParaRPr lang="en-US" sz="2400" dirty="0"/>
          </a:p>
          <a:p>
            <a:r>
              <a:rPr lang="en-US" sz="2400" dirty="0"/>
              <a:t>Suppose that we have the configuration of the first ten memory cells below.  </a:t>
            </a:r>
            <a:endParaRPr lang="en-US" sz="2400" dirty="0"/>
          </a:p>
          <a:p>
            <a:r>
              <a:rPr lang="en-US" sz="2400" dirty="0"/>
              <a:t>The tape head (CPU) is at address 6, with contents G.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We can write this on one line as </a:t>
            </a:r>
            <a:r>
              <a:rPr lang="en-US" sz="2400" dirty="0" err="1"/>
              <a:t>ABCDEFqGHIJ</a:t>
            </a:r>
            <a:endParaRPr lang="en-US" sz="2400" dirty="0"/>
          </a:p>
          <a:p>
            <a:pPr lvl="1"/>
            <a:r>
              <a:rPr lang="en-US" sz="2000" dirty="0"/>
              <a:t>Only works well for single-character memory contents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422013" y="3048000"/>
          <a:ext cx="6273340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</a:tblGrid>
              <a:tr h="339768"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865"/>
    </mc:Choice>
    <mc:Fallback>
      <p:transition spd="slow" advTm="718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875"/>
            <a:ext cx="8229600" cy="715962"/>
          </a:xfrm>
        </p:spPr>
        <p:txBody>
          <a:bodyPr>
            <a:normAutofit/>
          </a:bodyPr>
          <a:lstStyle/>
          <a:p>
            <a:r>
              <a:rPr lang="en-US" sz="3200" dirty="0"/>
              <a:t>Example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31838"/>
            <a:ext cx="8229600" cy="5394326"/>
          </a:xfrm>
        </p:spPr>
        <p:txBody>
          <a:bodyPr/>
          <a:lstStyle/>
          <a:p>
            <a:r>
              <a:rPr lang="en-US" sz="2400" dirty="0"/>
              <a:t> Suppose the program says that </a:t>
            </a:r>
            <a:r>
              <a:rPr lang="en-US" sz="2400" dirty="0">
                <a:sym typeface="Symbol" panose="05050102010706020507" pitchFamily="18" charset="2"/>
              </a:rPr>
              <a:t></a:t>
            </a:r>
            <a:r>
              <a:rPr lang="en-US" sz="2400" dirty="0"/>
              <a:t>(</a:t>
            </a:r>
            <a:r>
              <a:rPr lang="en-US" sz="2400" dirty="0" err="1"/>
              <a:t>q,G</a:t>
            </a:r>
            <a:r>
              <a:rPr lang="en-US" sz="2400" dirty="0"/>
              <a:t>)=(</a:t>
            </a:r>
            <a:r>
              <a:rPr lang="en-US" sz="2400" dirty="0" err="1"/>
              <a:t>r,Z,L</a:t>
            </a:r>
            <a:r>
              <a:rPr lang="en-US" sz="2400" dirty="0"/>
              <a:t>).</a:t>
            </a:r>
            <a:endParaRPr lang="en-US" sz="2400" dirty="0"/>
          </a:p>
          <a:p>
            <a:r>
              <a:rPr lang="en-US" sz="2400" dirty="0"/>
              <a:t>This says that if the head is in state q and reads a “G”, it goes to state r, writes a Z, and moves left.</a:t>
            </a:r>
            <a:endParaRPr lang="en-US" sz="2400" dirty="0"/>
          </a:p>
          <a:p>
            <a:r>
              <a:rPr lang="en-US" sz="2400" dirty="0"/>
              <a:t>In shorthand:  </a:t>
            </a:r>
            <a:r>
              <a:rPr lang="en-US" sz="2400" dirty="0" err="1"/>
              <a:t>ABCDEFqGHIJ</a:t>
            </a:r>
            <a:r>
              <a:rPr lang="en-US" sz="2400" dirty="0"/>
              <a:t> </a:t>
            </a:r>
            <a:r>
              <a:rPr lang="en-US" sz="2400" dirty="0">
                <a:sym typeface="Wingdings" panose="05000000000000000000" pitchFamily="2" charset="2"/>
              </a:rPr>
              <a:t> </a:t>
            </a:r>
            <a:r>
              <a:rPr lang="en-US" sz="2400" dirty="0" err="1">
                <a:sym typeface="Wingdings" panose="05000000000000000000" pitchFamily="2" charset="2"/>
              </a:rPr>
              <a:t>ABCDErFZHIJ</a:t>
            </a:r>
            <a:endParaRPr lang="en-US" sz="2400" dirty="0"/>
          </a:p>
          <a:p>
            <a:r>
              <a:rPr lang="en-US" sz="2400" dirty="0"/>
              <a:t>In pictures: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becomes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371600" y="3048000"/>
          <a:ext cx="62733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1359130" y="4724400"/>
          <a:ext cx="62733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1520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  <a:gridCol w="554182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007"/>
    </mc:Choice>
    <mc:Fallback>
      <p:transition spd="slow" advTm="66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 (higher level)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a program that tests whether two binary strings are identical.  </a:t>
            </a:r>
            <a:endParaRPr lang="en-US" dirty="0"/>
          </a:p>
          <a:p>
            <a:pPr lvl="1"/>
            <a:r>
              <a:rPr lang="en-US" dirty="0"/>
              <a:t>Test whether the input tape contains a string of the form { </a:t>
            </a:r>
            <a:r>
              <a:rPr lang="en-US" dirty="0" err="1"/>
              <a:t>w#w</a:t>
            </a:r>
            <a:r>
              <a:rPr lang="en-US" dirty="0"/>
              <a:t> | w is a string over alphabet {0,1} }.  </a:t>
            </a:r>
            <a:endParaRPr lang="en-US" dirty="0"/>
          </a:p>
          <a:p>
            <a:r>
              <a:rPr lang="en-US" dirty="0"/>
              <a:t>The simplest TM that does this isn’t very efficient.</a:t>
            </a:r>
            <a:endParaRPr lang="en-US" dirty="0"/>
          </a:p>
          <a:p>
            <a:pPr lvl="1"/>
            <a:r>
              <a:rPr lang="en-US" dirty="0"/>
              <a:t>But that’s OK, these are theoretical constructs.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77"/>
    </mc:Choice>
    <mc:Fallback>
      <p:transition spd="slow" advTm="634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6963</Words>
  <Application>WPS Presentation</Application>
  <PresentationFormat>On-screen Show (4:3)</PresentationFormat>
  <Paragraphs>312</Paragraphs>
  <Slides>20</Slides>
  <Notes>0</Notes>
  <HiddenSlides>0</HiddenSlides>
  <MMClips>40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Arial</vt:lpstr>
      <vt:lpstr>SimSun</vt:lpstr>
      <vt:lpstr>Wingdings</vt:lpstr>
      <vt:lpstr>Symbol</vt:lpstr>
      <vt:lpstr>Calibri</vt:lpstr>
      <vt:lpstr>Microsoft YaHei</vt:lpstr>
      <vt:lpstr>Arial Unicode MS</vt:lpstr>
      <vt:lpstr>Times New Roman</vt:lpstr>
      <vt:lpstr>French Script MT</vt:lpstr>
      <vt:lpstr>Mongolian Baiti</vt:lpstr>
      <vt:lpstr>Office Theme</vt:lpstr>
      <vt:lpstr>Custom Design</vt:lpstr>
      <vt:lpstr>Very Basic Turing Machines</vt:lpstr>
      <vt:lpstr>What a Turing Machine Is (I)</vt:lpstr>
      <vt:lpstr>What a T.M. Is (II)</vt:lpstr>
      <vt:lpstr>A T.M. is a Stateful Machine</vt:lpstr>
      <vt:lpstr>Formal Definition</vt:lpstr>
      <vt:lpstr>Execution</vt:lpstr>
      <vt:lpstr>Example</vt:lpstr>
      <vt:lpstr>Example</vt:lpstr>
      <vt:lpstr>Another Example (higher level)</vt:lpstr>
      <vt:lpstr>Another Example (higher level)</vt:lpstr>
      <vt:lpstr>State Diagrams for T.M.s</vt:lpstr>
      <vt:lpstr>Example 2 TM State Diagram</vt:lpstr>
      <vt:lpstr>Computation for 0110#0110</vt:lpstr>
      <vt:lpstr>Simplified State Diagrams</vt:lpstr>
      <vt:lpstr>Recognizability and Decidability</vt:lpstr>
      <vt:lpstr>Recognizability &amp; Decidability II</vt:lpstr>
      <vt:lpstr>Regular Languages</vt:lpstr>
      <vt:lpstr>Context-Free Languages</vt:lpstr>
      <vt:lpstr>Nondeterminism</vt:lpstr>
      <vt:lpstr>Nondeterminism and NP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217</cp:revision>
  <cp:lastPrinted>2017-04-12T21:06:00Z</cp:lastPrinted>
  <dcterms:created xsi:type="dcterms:W3CDTF">2015-02-02T20:26:00Z</dcterms:created>
  <dcterms:modified xsi:type="dcterms:W3CDTF">2021-05-07T03:07:05Z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